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20"/>
  </p:notesMasterIdLst>
  <p:sldIdLst>
    <p:sldId id="256" r:id="rId2"/>
    <p:sldId id="302" r:id="rId3"/>
    <p:sldId id="303" r:id="rId4"/>
    <p:sldId id="304" r:id="rId5"/>
    <p:sldId id="291" r:id="rId6"/>
    <p:sldId id="305" r:id="rId7"/>
    <p:sldId id="274" r:id="rId8"/>
    <p:sldId id="285" r:id="rId9"/>
    <p:sldId id="292" r:id="rId10"/>
    <p:sldId id="293" r:id="rId11"/>
    <p:sldId id="298" r:id="rId12"/>
    <p:sldId id="294" r:id="rId13"/>
    <p:sldId id="297" r:id="rId14"/>
    <p:sldId id="308" r:id="rId15"/>
    <p:sldId id="299" r:id="rId16"/>
    <p:sldId id="300" r:id="rId17"/>
    <p:sldId id="309" r:id="rId18"/>
    <p:sldId id="301" r:id="rId19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0C5E0"/>
    <a:srgbClr val="45CDDB"/>
    <a:srgbClr val="99FFCC"/>
    <a:srgbClr val="99FF66"/>
    <a:srgbClr val="339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2EAA7-FFFB-4350-80FB-90EBB46D4E49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0B3AC-88FB-4474-90D4-55AFA97294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36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934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48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157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1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696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413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032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909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183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0B3AC-88FB-4474-90D4-55AFA972940B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90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39227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2887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de-DE">
                <a:solidFill>
                  <a:schemeClr val="lt1"/>
                </a:solidFill>
                <a:latin typeface="+mn-lt"/>
                <a:ea typeface="+mn-ea"/>
                <a:cs typeface="+mn-cs"/>
              </a:rPr>
              <a:t>Bild durch Klicken auf Symbol hinzufügen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11.11.2024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hs-vwa.at/schueler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hs-vwa.at/lehrpersonen/kompetenzaufbau/arbeitsweisen-methoden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2030" y="332656"/>
            <a:ext cx="8229600" cy="2160240"/>
          </a:xfrm>
        </p:spPr>
        <p:txBody>
          <a:bodyPr>
            <a:normAutofit/>
          </a:bodyPr>
          <a:lstStyle/>
          <a:p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3960440"/>
          </a:xfrm>
        </p:spPr>
        <p:txBody>
          <a:bodyPr>
            <a:normAutofit/>
          </a:bodyPr>
          <a:lstStyle/>
          <a:p>
            <a:r>
              <a:rPr lang="de-DE" sz="4800" dirty="0"/>
              <a:t>INFORMATIONEN</a:t>
            </a:r>
          </a:p>
          <a:p>
            <a:r>
              <a:rPr lang="de-DE" sz="4800" dirty="0"/>
              <a:t>zur</a:t>
            </a:r>
          </a:p>
          <a:p>
            <a:r>
              <a:rPr lang="de-DE" sz="4800" dirty="0"/>
              <a:t>REIFEPRÜFUNG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D052C25-54A7-400F-B115-D5C88FCDEFAB}" type="slidenum">
              <a:rPr lang="de-AT" altLang="de-DE" sz="14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AT" altLang="de-DE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de-DE" altLang="de-DE" sz="4000" dirty="0"/>
              <a:t>Reifeprüfung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18488" cy="4968875"/>
          </a:xfrm>
        </p:spPr>
        <p:txBody>
          <a:bodyPr>
            <a:normAutofit/>
          </a:bodyPr>
          <a:lstStyle/>
          <a:p>
            <a:pPr marL="137160" indent="0" eaLnBrk="1" hangingPunct="1">
              <a:lnSpc>
                <a:spcPct val="90000"/>
              </a:lnSpc>
              <a:buNone/>
            </a:pPr>
            <a:r>
              <a:rPr lang="de-DE" altLang="de-DE" sz="3000" b="1" dirty="0"/>
              <a:t>   Mündliche Prüfung</a:t>
            </a:r>
            <a:r>
              <a:rPr lang="de-DE" altLang="de-DE" sz="3000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3000" dirty="0"/>
              <a:t>	 </a:t>
            </a:r>
            <a:r>
              <a:rPr lang="de-DE" altLang="de-DE" sz="3000" dirty="0">
                <a:cs typeface="Arial" panose="020B0604020202020204" pitchFamily="34" charset="0"/>
              </a:rPr>
              <a:t>►</a:t>
            </a:r>
            <a:r>
              <a:rPr lang="de-DE" altLang="de-DE" sz="3000" dirty="0" err="1">
                <a:cs typeface="Arial" panose="020B0604020202020204" pitchFamily="34" charset="0"/>
              </a:rPr>
              <a:t>maturables</a:t>
            </a:r>
            <a:r>
              <a:rPr lang="de-DE" altLang="de-DE" sz="3000" dirty="0">
                <a:cs typeface="Arial" panose="020B0604020202020204" pitchFamily="34" charset="0"/>
              </a:rPr>
              <a:t> Fach: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		mind. 4 Stunden in 6. - 8.Klasse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 ►Themenpool: = Stunden pro Fach in 			Oberstufe x 2-3, max. 18 Themen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Beispiele: GW: 7 Stdn. x 2-3 = 14 - 18 Themen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		D: 12 x 2-3 = 24 - 36, aber max. 18 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</a:t>
            </a:r>
            <a:endParaRPr lang="de-DE" altLang="de-DE" sz="2800" dirty="0"/>
          </a:p>
        </p:txBody>
      </p:sp>
    </p:spTree>
    <p:extLst>
      <p:ext uri="{BB962C8B-B14F-4D97-AF65-F5344CB8AC3E}">
        <p14:creationId xmlns:p14="http://schemas.microsoft.com/office/powerpoint/2010/main" val="66827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Reifeprüfung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altLang="de-DE" dirty="0">
                <a:cs typeface="Arial" panose="020B0604020202020204" pitchFamily="34" charset="0"/>
              </a:rPr>
              <a:t>2 Prüfungen: mind. 10 Jahreswochenstunden</a:t>
            </a:r>
          </a:p>
          <a:p>
            <a:pPr>
              <a:lnSpc>
                <a:spcPct val="90000"/>
              </a:lnSpc>
              <a:buNone/>
            </a:pPr>
            <a:r>
              <a:rPr lang="de-DE" altLang="de-DE" dirty="0">
                <a:cs typeface="Arial" panose="020B0604020202020204" pitchFamily="34" charset="0"/>
              </a:rPr>
              <a:t>	</a:t>
            </a:r>
            <a:r>
              <a:rPr lang="de-DE" altLang="de-DE" dirty="0" err="1">
                <a:cs typeface="Arial" panose="020B0604020202020204" pitchFamily="34" charset="0"/>
              </a:rPr>
              <a:t>z.Bsp</a:t>
            </a:r>
            <a:r>
              <a:rPr lang="de-DE" altLang="de-DE" dirty="0">
                <a:cs typeface="Arial" panose="020B0604020202020204" pitchFamily="34" charset="0"/>
              </a:rPr>
              <a:t>.: E (13) + GP (8) -&gt;21 Stunden</a:t>
            </a:r>
          </a:p>
          <a:p>
            <a:pPr>
              <a:lnSpc>
                <a:spcPct val="90000"/>
              </a:lnSpc>
              <a:buNone/>
            </a:pPr>
            <a:r>
              <a:rPr lang="de-DE" altLang="de-DE" dirty="0">
                <a:cs typeface="Arial" panose="020B0604020202020204" pitchFamily="34" charset="0"/>
              </a:rPr>
              <a:t>	</a:t>
            </a:r>
            <a:r>
              <a:rPr lang="de-DE" altLang="de-DE" dirty="0" err="1">
                <a:cs typeface="Arial" panose="020B0604020202020204" pitchFamily="34" charset="0"/>
              </a:rPr>
              <a:t>Ch</a:t>
            </a:r>
            <a:r>
              <a:rPr lang="de-DE" altLang="de-DE" dirty="0">
                <a:cs typeface="Arial" panose="020B0604020202020204" pitchFamily="34" charset="0"/>
              </a:rPr>
              <a:t> (4) + PP (4)  -&gt; 8 Stunden= zu wenig!</a:t>
            </a:r>
          </a:p>
          <a:p>
            <a:pPr>
              <a:lnSpc>
                <a:spcPct val="90000"/>
              </a:lnSpc>
              <a:buNone/>
            </a:pPr>
            <a:r>
              <a:rPr lang="de-DE" altLang="de-DE" dirty="0">
                <a:cs typeface="Arial" panose="020B0604020202020204" pitchFamily="34" charset="0"/>
              </a:rPr>
              <a:t>3 Prüfungen: mind. 15 Jahreswochenstunden</a:t>
            </a:r>
          </a:p>
          <a:p>
            <a:pPr>
              <a:lnSpc>
                <a:spcPct val="90000"/>
              </a:lnSpc>
              <a:buNone/>
            </a:pPr>
            <a:r>
              <a:rPr lang="de-DE" altLang="de-DE" dirty="0">
                <a:cs typeface="Arial" panose="020B0604020202020204" pitchFamily="34" charset="0"/>
              </a:rPr>
              <a:t>4 Prüfungen: mind. 20 Jahreswochenstunden</a:t>
            </a:r>
          </a:p>
          <a:p>
            <a:pPr>
              <a:lnSpc>
                <a:spcPct val="90000"/>
              </a:lnSpc>
              <a:buNone/>
            </a:pPr>
            <a:endParaRPr lang="de-DE" altLang="de-DE" dirty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de-DE" altLang="de-DE" dirty="0">
                <a:cs typeface="Arial" panose="020B0604020202020204" pitchFamily="34" charset="0"/>
              </a:rPr>
              <a:t>Themenpools werden in 8. Kl. am </a:t>
            </a:r>
          </a:p>
          <a:p>
            <a:pPr>
              <a:lnSpc>
                <a:spcPct val="90000"/>
              </a:lnSpc>
              <a:buNone/>
            </a:pPr>
            <a:r>
              <a:rPr lang="de-DE" altLang="de-DE" dirty="0">
                <a:cs typeface="Arial" panose="020B0604020202020204" pitchFamily="34" charset="0"/>
              </a:rPr>
              <a:t>	30. November bekannt gegeben!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922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A9B6781-0D26-44B4-B99D-55D9C2E1F9F9}" type="slidenum">
              <a:rPr lang="de-AT" altLang="de-DE" sz="14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de-AT" altLang="de-DE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eaLnBrk="1" hangingPunct="1"/>
            <a:r>
              <a:rPr lang="de-DE" altLang="de-DE" sz="4000" dirty="0"/>
              <a:t>Reifeprüfung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DE" altLang="de-DE" dirty="0"/>
              <a:t>	</a:t>
            </a:r>
          </a:p>
          <a:p>
            <a:pPr eaLnBrk="1" hangingPunct="1"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►Ablauf: Schüler*in zieht 2 Themen, wählt</a:t>
            </a:r>
          </a:p>
          <a:p>
            <a:pPr eaLnBrk="1" hangingPunct="1"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	eines aus-&gt; Fragen von Lehrer/in dazu</a:t>
            </a:r>
          </a:p>
          <a:p>
            <a:pPr eaLnBrk="1" hangingPunct="1"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►Dauer: 10-20 Min.</a:t>
            </a:r>
          </a:p>
          <a:p>
            <a:pPr eaLnBrk="1" hangingPunct="1"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►Vorbereitung: mind. 30 Minuten</a:t>
            </a:r>
          </a:p>
          <a:p>
            <a:pPr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►in lebenden Fremdsprachen kürzere Vor-</a:t>
            </a:r>
          </a:p>
          <a:p>
            <a:pPr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    bereitungs- und Prüfungszeit</a:t>
            </a:r>
          </a:p>
          <a:p>
            <a:pPr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60460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Reifeprüfung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3000" dirty="0"/>
              <a:t>Ausgangspunkt = Themenpool</a:t>
            </a:r>
          </a:p>
          <a:p>
            <a:r>
              <a:rPr lang="de-DE" sz="3000" dirty="0"/>
              <a:t>Themenpools spiegeln Inhalte und Kompetenzen der </a:t>
            </a:r>
            <a:r>
              <a:rPr lang="de-DE" sz="3000" b="1" dirty="0">
                <a:solidFill>
                  <a:srgbClr val="FF0000"/>
                </a:solidFill>
              </a:rPr>
              <a:t>gesamten Oberstufe </a:t>
            </a:r>
            <a:r>
              <a:rPr lang="de-DE" sz="3000" dirty="0"/>
              <a:t>wider </a:t>
            </a:r>
          </a:p>
          <a:p>
            <a:r>
              <a:rPr lang="de-DE" sz="3000" dirty="0"/>
              <a:t>Prüfung besteht aus 3 Teilen:</a:t>
            </a:r>
          </a:p>
          <a:p>
            <a:r>
              <a:rPr lang="de-DE" sz="3000" dirty="0"/>
              <a:t>1. Reproduktionsleistung</a:t>
            </a:r>
          </a:p>
          <a:p>
            <a:r>
              <a:rPr lang="de-DE" sz="3000" dirty="0"/>
              <a:t>2. Transferleistung</a:t>
            </a:r>
          </a:p>
          <a:p>
            <a:r>
              <a:rPr lang="de-DE" sz="3000" dirty="0"/>
              <a:t>3. Reflexion + Problemlösungsfähigkeit</a:t>
            </a:r>
          </a:p>
          <a:p>
            <a:r>
              <a:rPr lang="de-DE" sz="3000" dirty="0"/>
              <a:t>Jahresnote wird eingerechnet („Mitwirkung“)</a:t>
            </a:r>
          </a:p>
        </p:txBody>
      </p:sp>
    </p:spTree>
    <p:extLst>
      <p:ext uri="{BB962C8B-B14F-4D97-AF65-F5344CB8AC3E}">
        <p14:creationId xmlns:p14="http://schemas.microsoft.com/office/powerpoint/2010/main" val="163338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7A2C55-65DE-4E72-914E-5CFCB36B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TERMINE 7. Klasse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14ED1C-E27B-43FC-B5D9-E79FDB401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Entscheidung „Abschließende Arbeit“</a:t>
            </a:r>
          </a:p>
          <a:p>
            <a:pPr marL="137160" indent="0">
              <a:buNone/>
            </a:pPr>
            <a:r>
              <a:rPr lang="de-DE" dirty="0"/>
              <a:t>     oder zusätzliche </a:t>
            </a:r>
            <a:r>
              <a:rPr lang="de-DE" dirty="0" err="1"/>
              <a:t>mündl</a:t>
            </a:r>
            <a:r>
              <a:rPr lang="de-DE" dirty="0"/>
              <a:t>./schriftl. Prüfung</a:t>
            </a:r>
          </a:p>
          <a:p>
            <a:pPr marL="137160" indent="0">
              <a:buNone/>
            </a:pPr>
            <a:r>
              <a:rPr lang="de-DE" dirty="0"/>
              <a:t>     bis 15. Jänner (7.Kl.) </a:t>
            </a:r>
          </a:p>
          <a:p>
            <a:pPr marL="137160" indent="0">
              <a:buNone/>
            </a:pPr>
            <a:r>
              <a:rPr lang="de-DE" dirty="0"/>
              <a:t>    </a:t>
            </a:r>
          </a:p>
          <a:p>
            <a:pPr marL="137160" indent="0">
              <a:buNone/>
            </a:pPr>
            <a:r>
              <a:rPr lang="de-DE" dirty="0"/>
              <a:t>    Betreuung auswählen</a:t>
            </a:r>
          </a:p>
          <a:p>
            <a:pPr marL="137160" indent="0">
              <a:buNone/>
            </a:pPr>
            <a:endParaRPr lang="de-DE" dirty="0"/>
          </a:p>
          <a:p>
            <a:pPr marL="137160" indent="0">
              <a:buNone/>
            </a:pPr>
            <a:r>
              <a:rPr lang="de-DE" dirty="0"/>
              <a:t>    Genehmigung durch </a:t>
            </a:r>
            <a:r>
              <a:rPr lang="de-DE" dirty="0" err="1"/>
              <a:t>BetreuerIn</a:t>
            </a:r>
            <a:r>
              <a:rPr lang="de-DE" dirty="0"/>
              <a:t> und Direktor</a:t>
            </a:r>
          </a:p>
          <a:p>
            <a:pPr marL="137160" indent="0">
              <a:buNone/>
            </a:pPr>
            <a:r>
              <a:rPr lang="de-DE" dirty="0"/>
              <a:t>	bis 31. März (7.Kl.)</a:t>
            </a:r>
          </a:p>
          <a:p>
            <a:pPr marL="13716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2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94F1A-270E-4475-9880-9268F4A39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de-DE" dirty="0"/>
              <a:t>TERMINE 8. Klasse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E74F88-1EA8-4CC9-BAE7-4ED2A055A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/>
          </a:bodyPr>
          <a:lstStyle/>
          <a:p>
            <a:r>
              <a:rPr lang="de-DE" sz="3200" dirty="0"/>
              <a:t>Anmeldung zur Matura: </a:t>
            </a:r>
          </a:p>
          <a:p>
            <a:pPr marL="137160" indent="0">
              <a:buNone/>
            </a:pPr>
            <a:r>
              <a:rPr lang="de-DE" sz="3200" dirty="0"/>
              <a:t>	bis 15. Jänner </a:t>
            </a:r>
          </a:p>
          <a:p>
            <a:r>
              <a:rPr lang="de-DE" sz="3200" dirty="0"/>
              <a:t>Hochladen/Abgabe „abschließender Arbeit: bis 15.2. </a:t>
            </a:r>
          </a:p>
          <a:p>
            <a:r>
              <a:rPr lang="de-DE" sz="3200" dirty="0"/>
              <a:t>Präsentation/Diskussion: März</a:t>
            </a:r>
          </a:p>
          <a:p>
            <a:r>
              <a:rPr lang="de-DE" sz="3200" dirty="0"/>
              <a:t>Beurteilungskonferenz: April</a:t>
            </a:r>
            <a:endParaRPr lang="de-DE" sz="3200" b="1" dirty="0"/>
          </a:p>
          <a:p>
            <a:r>
              <a:rPr lang="de-DE" sz="3200" dirty="0"/>
              <a:t>WH-Prüfung bei 1 </a:t>
            </a:r>
            <a:r>
              <a:rPr lang="de-DE" sz="3200" dirty="0" err="1"/>
              <a:t>N.g</a:t>
            </a:r>
            <a:r>
              <a:rPr lang="de-DE" sz="3200" dirty="0"/>
              <a:t>.: Ende April</a:t>
            </a:r>
          </a:p>
          <a:p>
            <a:r>
              <a:rPr lang="de-DE" sz="3200" dirty="0"/>
              <a:t>Letzter Schultag: 30. April</a:t>
            </a:r>
          </a:p>
        </p:txBody>
      </p:sp>
    </p:spTree>
    <p:extLst>
      <p:ext uri="{BB962C8B-B14F-4D97-AF65-F5344CB8AC3E}">
        <p14:creationId xmlns:p14="http://schemas.microsoft.com/office/powerpoint/2010/main" val="207689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94F1A-270E-4475-9880-9268F4A39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de-DE" dirty="0"/>
              <a:t>TERMINE 8. Klasse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E74F88-1EA8-4CC9-BAE7-4ED2A055A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42594"/>
          </a:xfrm>
        </p:spPr>
        <p:txBody>
          <a:bodyPr>
            <a:normAutofit/>
          </a:bodyPr>
          <a:lstStyle/>
          <a:p>
            <a:r>
              <a:rPr lang="de-DE" sz="3200" dirty="0"/>
              <a:t>Klausuren:</a:t>
            </a:r>
          </a:p>
          <a:p>
            <a:r>
              <a:rPr lang="de-DE" sz="3200" dirty="0"/>
              <a:t>Ab 2. Mai</a:t>
            </a:r>
          </a:p>
          <a:p>
            <a:r>
              <a:rPr lang="de-DE" sz="3200" dirty="0"/>
              <a:t>Kompensationsprüfungen: </a:t>
            </a:r>
          </a:p>
          <a:p>
            <a:pPr marL="137160" indent="0">
              <a:buNone/>
            </a:pPr>
            <a:r>
              <a:rPr lang="de-DE" sz="3200" dirty="0"/>
              <a:t>		vor </a:t>
            </a:r>
            <a:r>
              <a:rPr lang="de-DE" sz="3200" dirty="0" err="1"/>
              <a:t>mündl</a:t>
            </a:r>
            <a:r>
              <a:rPr lang="de-DE" sz="3200" dirty="0"/>
              <a:t>. Prüfungen</a:t>
            </a:r>
          </a:p>
          <a:p>
            <a:r>
              <a:rPr lang="de-DE" sz="3200" dirty="0"/>
              <a:t>Mündliche Prüfungen: Juni</a:t>
            </a:r>
          </a:p>
        </p:txBody>
      </p:sp>
    </p:spTree>
    <p:extLst>
      <p:ext uri="{BB962C8B-B14F-4D97-AF65-F5344CB8AC3E}">
        <p14:creationId xmlns:p14="http://schemas.microsoft.com/office/powerpoint/2010/main" val="350325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FB5553-1C5B-4CB7-A91D-E63766C0F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Reifeprüfung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45D412-007F-4B13-9CF3-64485EE8E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Informationen zur “Abschließenden Arbeit“:</a:t>
            </a:r>
          </a:p>
          <a:p>
            <a:endParaRPr lang="de-DE" dirty="0"/>
          </a:p>
          <a:p>
            <a:pPr algn="ctr"/>
            <a:r>
              <a:rPr lang="de-DE" sz="3600" b="1" dirty="0">
                <a:hlinkClick r:id="rId2"/>
              </a:rPr>
              <a:t>https://www.ahs-vwa.at/schueler</a:t>
            </a:r>
            <a:r>
              <a:rPr lang="de-DE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25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F4F7B2-E098-45F4-B13D-F43101AC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59F25C-C117-48B6-8F09-1081F7F87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de-DE" b="1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de-DE" b="1" dirty="0">
              <a:solidFill>
                <a:srgbClr val="FFFF00"/>
              </a:solidFill>
            </a:endParaRPr>
          </a:p>
          <a:p>
            <a:pPr algn="ctr"/>
            <a:r>
              <a:rPr lang="de-DE" sz="3600" b="1" dirty="0">
                <a:solidFill>
                  <a:srgbClr val="FFFF00"/>
                </a:solidFill>
              </a:rPr>
              <a:t>Alles </a:t>
            </a:r>
            <a:r>
              <a:rPr lang="de-DE" sz="3600" b="1">
                <a:solidFill>
                  <a:srgbClr val="FFFF00"/>
                </a:solidFill>
              </a:rPr>
              <a:t>Gute !!!</a:t>
            </a:r>
            <a:endParaRPr lang="de-DE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49B944-31C5-479A-B359-E57B32AF7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Reifeprüfung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D7D827-F05E-4CF2-8C5A-59E7A518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de-DE" dirty="0"/>
              <a:t>Die Reifeprüfung besteht aus 7 Prüfungen:</a:t>
            </a:r>
          </a:p>
          <a:p>
            <a:endParaRPr lang="de-DE" dirty="0"/>
          </a:p>
          <a:p>
            <a:r>
              <a:rPr lang="de-DE" dirty="0"/>
              <a:t>1. Schriftliche Prüfungen (Klausuren)</a:t>
            </a:r>
          </a:p>
          <a:p>
            <a:endParaRPr lang="de-DE" dirty="0"/>
          </a:p>
          <a:p>
            <a:r>
              <a:rPr lang="de-DE" dirty="0"/>
              <a:t>2. Mündliche Prüfungen</a:t>
            </a:r>
          </a:p>
          <a:p>
            <a:pPr marL="137160" indent="0">
              <a:buNone/>
            </a:pPr>
            <a:r>
              <a:rPr lang="de-DE" dirty="0"/>
              <a:t>		 optional</a:t>
            </a:r>
          </a:p>
          <a:p>
            <a:r>
              <a:rPr lang="de-DE" dirty="0"/>
              <a:t>3. Abschließende Arbeit</a:t>
            </a:r>
          </a:p>
        </p:txBody>
      </p:sp>
    </p:spTree>
    <p:extLst>
      <p:ext uri="{BB962C8B-B14F-4D97-AF65-F5344CB8AC3E}">
        <p14:creationId xmlns:p14="http://schemas.microsoft.com/office/powerpoint/2010/main" val="157355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E1D34-D5AF-4B59-8DF5-4FE876EF4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Reifeprüfung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BB387F-3490-4BF6-8BAB-F857C81F7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Variante A:</a:t>
            </a:r>
          </a:p>
          <a:p>
            <a:r>
              <a:rPr lang="de-DE" dirty="0"/>
              <a:t>3 schriftliche + 4 mündliche Prüfungen</a:t>
            </a:r>
          </a:p>
          <a:p>
            <a:endParaRPr lang="de-DE" dirty="0"/>
          </a:p>
          <a:p>
            <a:r>
              <a:rPr lang="de-DE" dirty="0"/>
              <a:t>Variante B:</a:t>
            </a:r>
            <a:br>
              <a:rPr lang="de-DE" dirty="0"/>
            </a:br>
            <a:r>
              <a:rPr lang="de-DE" dirty="0"/>
              <a:t>4 schriftliche + 3 mündliche Prüfungen</a:t>
            </a:r>
          </a:p>
          <a:p>
            <a:endParaRPr lang="de-DE" dirty="0"/>
          </a:p>
          <a:p>
            <a:r>
              <a:rPr lang="de-DE" dirty="0">
                <a:solidFill>
                  <a:srgbClr val="0070C0"/>
                </a:solidFill>
              </a:rPr>
              <a:t>Variante C nur in Sportklassen (!):</a:t>
            </a:r>
          </a:p>
          <a:p>
            <a:r>
              <a:rPr lang="de-DE" dirty="0">
                <a:solidFill>
                  <a:srgbClr val="0070C0"/>
                </a:solidFill>
              </a:rPr>
              <a:t>5 schriftliche + 2 mündliche Prüfungen</a:t>
            </a:r>
          </a:p>
        </p:txBody>
      </p:sp>
    </p:spTree>
    <p:extLst>
      <p:ext uri="{BB962C8B-B14F-4D97-AF65-F5344CB8AC3E}">
        <p14:creationId xmlns:p14="http://schemas.microsoft.com/office/powerpoint/2010/main" val="220654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D5BB0-B275-4B31-8C95-8CF7E522C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Reifeprüfung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76330A-DB1D-42BE-8AF8-CE6B98B0B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Variante D:</a:t>
            </a:r>
            <a:br>
              <a:rPr lang="de-DE" dirty="0"/>
            </a:br>
            <a:r>
              <a:rPr lang="de-DE" dirty="0"/>
              <a:t>Abschließende Arbeit </a:t>
            </a:r>
          </a:p>
          <a:p>
            <a:pPr marL="137160" indent="0">
              <a:buNone/>
            </a:pPr>
            <a:r>
              <a:rPr lang="de-DE" dirty="0"/>
              <a:t>  + 3 schriftliche + 3 mündliche Prüfungen</a:t>
            </a:r>
          </a:p>
          <a:p>
            <a:pPr marL="137160" indent="0">
              <a:buNone/>
            </a:pPr>
            <a:endParaRPr lang="de-DE" dirty="0"/>
          </a:p>
          <a:p>
            <a:r>
              <a:rPr lang="de-DE" dirty="0"/>
              <a:t>Variante E: </a:t>
            </a:r>
          </a:p>
          <a:p>
            <a:pPr marL="137160" indent="0">
              <a:buNone/>
            </a:pPr>
            <a:r>
              <a:rPr lang="de-DE" dirty="0"/>
              <a:t>     Abschließende Arbeit  </a:t>
            </a:r>
          </a:p>
          <a:p>
            <a:pPr marL="137160" indent="0">
              <a:buNone/>
            </a:pPr>
            <a:r>
              <a:rPr lang="de-DE" dirty="0"/>
              <a:t>   + 4 schriftliche + 2 mündliche Prüfungen</a:t>
            </a:r>
          </a:p>
        </p:txBody>
      </p:sp>
    </p:spTree>
    <p:extLst>
      <p:ext uri="{BB962C8B-B14F-4D97-AF65-F5344CB8AC3E}">
        <p14:creationId xmlns:p14="http://schemas.microsoft.com/office/powerpoint/2010/main" val="108487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6C57F44-999F-46EC-8F24-E54D9ABC612A}" type="slidenum">
              <a:rPr lang="de-AT" altLang="de-DE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AT" altLang="de-DE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de-DE" altLang="de-DE" dirty="0"/>
              <a:t>Reifeprüfung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291137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sz="3000" b="1" dirty="0"/>
              <a:t>Abschließende Arbeit</a:t>
            </a:r>
          </a:p>
          <a:p>
            <a:pPr marL="137160" indent="0" eaLnBrk="1" hangingPunct="1">
              <a:buNone/>
            </a:pPr>
            <a:r>
              <a:rPr lang="de-DE" altLang="de-DE" sz="3000" dirty="0"/>
              <a:t>	</a:t>
            </a:r>
            <a:r>
              <a:rPr lang="de-DE" altLang="de-DE" sz="3000" dirty="0">
                <a:cs typeface="Arial" panose="020B0604020202020204" pitchFamily="34" charset="0"/>
              </a:rPr>
              <a:t>►keinem Fach zugeordnet</a:t>
            </a:r>
          </a:p>
          <a:p>
            <a:pPr marL="137160" indent="0" eaLnBrk="1" hangingPunct="1">
              <a:buNone/>
            </a:pPr>
            <a:endParaRPr lang="de-DE" altLang="de-DE" sz="3000" b="1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 	►Abgabe: Freitag nach den 		  		          Semesterferien</a:t>
            </a:r>
          </a:p>
          <a:p>
            <a:pPr eaLnBrk="1" hangingPunct="1">
              <a:buFontTx/>
              <a:buNone/>
            </a:pPr>
            <a:endParaRPr lang="de-DE" altLang="de-DE" sz="3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	► Präsentation + Diskussion im März </a:t>
            </a:r>
          </a:p>
          <a:p>
            <a:pPr eaLnBrk="1" hangingPunct="1"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				max. 25 Min.</a:t>
            </a:r>
          </a:p>
        </p:txBody>
      </p:sp>
    </p:spTree>
    <p:extLst>
      <p:ext uri="{BB962C8B-B14F-4D97-AF65-F5344CB8AC3E}">
        <p14:creationId xmlns:p14="http://schemas.microsoft.com/office/powerpoint/2010/main" val="266830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4247B8-15C7-4B96-A274-56ED1C8D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Reifeprüfung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CB3CBE-1CD8-440F-97BE-EC1C47BC1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000" dirty="0"/>
              <a:t>3 Möglichkeiten:</a:t>
            </a:r>
          </a:p>
          <a:p>
            <a:endParaRPr lang="de-DE" sz="3000" dirty="0"/>
          </a:p>
          <a:p>
            <a:pPr lvl="1"/>
            <a:r>
              <a:rPr lang="de-DE" sz="3000" dirty="0"/>
              <a:t>„Forschende Arbeit“ </a:t>
            </a:r>
          </a:p>
          <a:p>
            <a:pPr lvl="1"/>
            <a:endParaRPr lang="de-DE" sz="3000" dirty="0"/>
          </a:p>
          <a:p>
            <a:pPr lvl="1"/>
            <a:r>
              <a:rPr lang="de-DE" sz="3000" dirty="0"/>
              <a:t>„Gestalterische Arbeit“ </a:t>
            </a:r>
          </a:p>
          <a:p>
            <a:pPr lvl="1"/>
            <a:endParaRPr lang="de-DE" sz="3000" dirty="0"/>
          </a:p>
          <a:p>
            <a:pPr lvl="1"/>
            <a:r>
              <a:rPr lang="de-DE" sz="3000" dirty="0"/>
              <a:t>„Künstlerische Arbeit“ </a:t>
            </a:r>
          </a:p>
          <a:p>
            <a:pPr marL="585216"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411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2314" y="116633"/>
            <a:ext cx="7978525" cy="1152127"/>
          </a:xfrm>
        </p:spPr>
        <p:txBody>
          <a:bodyPr>
            <a:normAutofit fontScale="90000"/>
          </a:bodyPr>
          <a:lstStyle/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Mögliche Formate der abschließenden Arbeit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7</a:t>
            </a:fld>
            <a:endParaRPr lang="de-AT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540000" y="1268760"/>
          <a:ext cx="7970839" cy="5396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9051">
                  <a:extLst>
                    <a:ext uri="{9D8B030D-6E8A-4147-A177-3AD203B41FA5}">
                      <a16:colId xmlns:a16="http://schemas.microsoft.com/office/drawing/2014/main" val="131449878"/>
                    </a:ext>
                  </a:extLst>
                </a:gridCol>
                <a:gridCol w="2689051">
                  <a:extLst>
                    <a:ext uri="{9D8B030D-6E8A-4147-A177-3AD203B41FA5}">
                      <a16:colId xmlns:a16="http://schemas.microsoft.com/office/drawing/2014/main" val="8560695"/>
                    </a:ext>
                  </a:extLst>
                </a:gridCol>
                <a:gridCol w="2592737">
                  <a:extLst>
                    <a:ext uri="{9D8B030D-6E8A-4147-A177-3AD203B41FA5}">
                      <a16:colId xmlns:a16="http://schemas.microsoft.com/office/drawing/2014/main" val="952449730"/>
                    </a:ext>
                  </a:extLst>
                </a:gridCol>
              </a:tblGrid>
              <a:tr h="666932">
                <a:tc gridSpan="2"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Gestalterisch/Künstlerisch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Forschend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254043"/>
                  </a:ext>
                </a:extLst>
              </a:tr>
              <a:tr h="563257">
                <a:tc>
                  <a:txBody>
                    <a:bodyPr/>
                    <a:lstStyle/>
                    <a:p>
                      <a:pPr algn="l"/>
                      <a:r>
                        <a:rPr lang="de-A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Architektur, Kunst, Musik,</a:t>
                      </a:r>
                      <a:r>
                        <a:rPr lang="de-AT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Bewegung</a:t>
                      </a:r>
                      <a:endParaRPr lang="de-AT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Medien,</a:t>
                      </a:r>
                      <a:r>
                        <a:rPr lang="de-AT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Informatik</a:t>
                      </a:r>
                      <a:endParaRPr lang="de-AT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fragen-</a:t>
                      </a:r>
                      <a:r>
                        <a:rPr lang="de-AT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und methodengeleitet</a:t>
                      </a:r>
                      <a:endParaRPr lang="de-AT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64192"/>
                  </a:ext>
                </a:extLst>
              </a:tr>
              <a:tr h="3710869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Architektur oder</a:t>
                      </a:r>
                      <a:r>
                        <a:rPr lang="de-AT" sz="1400" i="1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AT" sz="1400" i="1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Umraumgestaltung</a:t>
                      </a:r>
                      <a:endParaRPr lang="de-AT" sz="1400" i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Kunstausstellung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Komposition od. Arrangement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Konzertprogramm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Musikproduktion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Choreografie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Theaterstück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Graphic</a:t>
                      </a: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AT" sz="1400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Novel</a:t>
                      </a:r>
                      <a:endParaRPr lang="de-AT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Trainingsprogramm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A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Podcast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Videobeitrag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Lernapp</a:t>
                      </a:r>
                      <a:endParaRPr lang="de-AT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Erklär-/Legevideo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Videospiel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  <a:p>
                      <a:endParaRPr lang="de-A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Anwendung von </a:t>
                      </a:r>
                      <a:r>
                        <a:rPr lang="de-AT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Methoden</a:t>
                      </a: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die eine deutliche Eigenleistung erfordern (z.B. Interview, Erhebung, Beobachtung, Experiment, Filmanalyse, …)</a:t>
                      </a:r>
                      <a:b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de-AT" sz="14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&gt;&gt; mehr dazu</a:t>
                      </a:r>
                      <a:endParaRPr lang="de-AT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geht über eine bloße Reproduktion, ein reines Zusammentragen von Literatur hinaus</a:t>
                      </a:r>
                    </a:p>
                    <a:p>
                      <a:endParaRPr lang="de-A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818458"/>
                  </a:ext>
                </a:extLst>
              </a:tr>
              <a:tr h="455192">
                <a:tc gridSpan="3">
                  <a:txBody>
                    <a:bodyPr/>
                    <a:lstStyle/>
                    <a:p>
                      <a:pPr algn="ctr"/>
                      <a:r>
                        <a:rPr lang="de-A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Auseinandersetzung mit entsprechender Fachliteratur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700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701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469"/>
          </a:xfrm>
        </p:spPr>
        <p:txBody>
          <a:bodyPr>
            <a:normAutofit fontScale="90000"/>
          </a:bodyPr>
          <a:lstStyle/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Umsetzung der abschließenden Arbeit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8</a:t>
            </a:fld>
            <a:endParaRPr lang="de-AT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540000" y="908720"/>
          <a:ext cx="8229600" cy="56746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9066">
                  <a:extLst>
                    <a:ext uri="{9D8B030D-6E8A-4147-A177-3AD203B41FA5}">
                      <a16:colId xmlns:a16="http://schemas.microsoft.com/office/drawing/2014/main" val="131449878"/>
                    </a:ext>
                  </a:extLst>
                </a:gridCol>
                <a:gridCol w="1935267">
                  <a:extLst>
                    <a:ext uri="{9D8B030D-6E8A-4147-A177-3AD203B41FA5}">
                      <a16:colId xmlns:a16="http://schemas.microsoft.com/office/drawing/2014/main" val="952449730"/>
                    </a:ext>
                  </a:extLst>
                </a:gridCol>
                <a:gridCol w="1935267">
                  <a:extLst>
                    <a:ext uri="{9D8B030D-6E8A-4147-A177-3AD203B41FA5}">
                      <a16:colId xmlns:a16="http://schemas.microsoft.com/office/drawing/2014/main" val="935443985"/>
                    </a:ext>
                  </a:extLst>
                </a:gridCol>
              </a:tblGrid>
              <a:tr h="561925">
                <a:tc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Gestalterisch/Künstlerisch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Forschend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254043"/>
                  </a:ext>
                </a:extLst>
              </a:tr>
              <a:tr h="3558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Gestalterisches bzw. künstlerisches Vorhaben</a:t>
                      </a:r>
                    </a:p>
                    <a:p>
                      <a:pPr algn="ctr"/>
                      <a:endParaRPr lang="de-AT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Anwendung einer </a:t>
                      </a:r>
                      <a:b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fachspezifischen </a:t>
                      </a:r>
                      <a:b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Methode </a:t>
                      </a:r>
                      <a:b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b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Entwicklung eines </a:t>
                      </a:r>
                      <a:b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Produkts / Praktischer Teil</a:t>
                      </a:r>
                    </a:p>
                    <a:p>
                      <a:pPr algn="ctr"/>
                      <a:endParaRPr lang="de-AT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Dokumentation des </a:t>
                      </a:r>
                      <a:b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Entstehungsprozesses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A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Erkenntnisinteresse</a:t>
                      </a:r>
                    </a:p>
                    <a:p>
                      <a:pPr algn="ctr"/>
                      <a:endParaRPr lang="de-A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A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Anwendung einer fachspezifischen Methode</a:t>
                      </a:r>
                    </a:p>
                    <a:p>
                      <a:pPr algn="ctr"/>
                      <a:endParaRPr lang="de-A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AT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Verfassen einer schriftlichen Arbeit</a:t>
                      </a:r>
                    </a:p>
                  </a:txBody>
                  <a:tcPr marT="108000" marB="10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Erkenntnisinteresse </a:t>
                      </a:r>
                    </a:p>
                    <a:p>
                      <a:pPr algn="ctr"/>
                      <a:endParaRPr lang="de-A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A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Anwendung einer fachspezifischen Methode</a:t>
                      </a:r>
                    </a:p>
                    <a:p>
                      <a:pPr algn="ctr"/>
                      <a:endParaRPr lang="de-A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AT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Entwicklung eines  Produkts / Prakt. Teil</a:t>
                      </a:r>
                    </a:p>
                    <a:p>
                      <a:pPr algn="ctr"/>
                      <a:endParaRPr lang="de-AT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AT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Dokumentation des Entstehungsprozesses</a:t>
                      </a:r>
                    </a:p>
                  </a:txBody>
                  <a:tcPr marT="108000" marB="108000"/>
                </a:tc>
                <a:extLst>
                  <a:ext uri="{0D108BD9-81ED-4DB2-BD59-A6C34878D82A}">
                    <a16:rowId xmlns:a16="http://schemas.microsoft.com/office/drawing/2014/main" val="2900464192"/>
                  </a:ext>
                </a:extLst>
              </a:tr>
              <a:tr h="1554266">
                <a:tc gridSpan="3"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de-AT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Begleitprotokoll (kurze Dokumentation des Arbeitsverlaufs): </a:t>
                      </a:r>
                    </a:p>
                    <a:p>
                      <a:pPr marL="0" lvl="0" indent="0" algn="ctr"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Vorgangsweise, ausgeführte Arbeiten, verwendete Hilfsmittel, aufgesuchte Bibliotheken etc. </a:t>
                      </a:r>
                    </a:p>
                    <a:p>
                      <a:pPr marL="457200" lvl="1" indent="0" algn="ctr"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Besprechungen mit der betreuenden Lehrperson, Fortschritte, offene Fragen, Probleme, nächste Schritte</a:t>
                      </a:r>
                      <a:endParaRPr lang="de-AT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700045"/>
                  </a:ext>
                </a:extLst>
              </a:tr>
            </a:tbl>
          </a:graphicData>
        </a:graphic>
      </p:graphicFrame>
      <p:cxnSp>
        <p:nvCxnSpPr>
          <p:cNvPr id="12" name="Gerade Verbindung mit Pfeil 11"/>
          <p:cNvCxnSpPr/>
          <p:nvPr/>
        </p:nvCxnSpPr>
        <p:spPr>
          <a:xfrm flipH="1">
            <a:off x="2619900" y="2614459"/>
            <a:ext cx="1" cy="221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>
            <a:off x="2619899" y="3459634"/>
            <a:ext cx="1" cy="221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flipH="1">
            <a:off x="2619897" y="4123894"/>
            <a:ext cx="1" cy="221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H="1">
            <a:off x="5692709" y="2642705"/>
            <a:ext cx="1" cy="221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H="1">
            <a:off x="5692708" y="3545905"/>
            <a:ext cx="1" cy="221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7539230" y="2642704"/>
            <a:ext cx="1" cy="221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H="1">
            <a:off x="7539229" y="3545904"/>
            <a:ext cx="1" cy="221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H="1">
            <a:off x="7539228" y="4163155"/>
            <a:ext cx="1" cy="2211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89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4EC44F7-2A65-4BE5-90AC-2AF5A8F9782A}" type="slidenum">
              <a:rPr lang="de-AT" altLang="de-DE" sz="14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AT" altLang="de-DE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de-DE" altLang="de-DE" dirty="0"/>
              <a:t>Reifeprüfung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de-DE" altLang="de-DE" sz="3000" b="1" dirty="0"/>
              <a:t>Schriftliche Prüfungen (Klausuren)</a:t>
            </a:r>
          </a:p>
          <a:p>
            <a:pPr marL="137160" indent="0" eaLnBrk="1" hangingPunct="1">
              <a:lnSpc>
                <a:spcPct val="90000"/>
              </a:lnSpc>
              <a:buNone/>
            </a:pPr>
            <a:endParaRPr lang="de-DE" altLang="de-DE" sz="3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►D, M, E oder IT/F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3000" dirty="0">
                <a:cs typeface="Arial" panose="020B0604020202020204" pitchFamily="34" charset="0"/>
              </a:rPr>
              <a:t>►4. Klausur optional: E, IT/F, SPK (</a:t>
            </a:r>
            <a:r>
              <a:rPr lang="de-DE" altLang="de-DE" sz="3000" dirty="0" err="1">
                <a:cs typeface="Arial" panose="020B0604020202020204" pitchFamily="34" charset="0"/>
              </a:rPr>
              <a:t>Sportkl</a:t>
            </a:r>
            <a:r>
              <a:rPr lang="de-DE" altLang="de-DE" sz="3000" dirty="0">
                <a:cs typeface="Arial" panose="020B0604020202020204" pitchFamily="34" charset="0"/>
              </a:rPr>
              <a:t>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3000" dirty="0">
                <a:solidFill>
                  <a:srgbClr val="0070C0"/>
                </a:solidFill>
                <a:cs typeface="Arial" panose="020B0604020202020204" pitchFamily="34" charset="0"/>
              </a:rPr>
              <a:t>►5. Klausur nur in Sportklasse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altLang="de-DE" sz="30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>
                <a:cs typeface="Arial" panose="020B0604020202020204" pitchFamily="34" charset="0"/>
              </a:rPr>
              <a:t>Negative Klausur: Kompensationsprüfung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>
                <a:cs typeface="Arial" panose="020B0604020202020204" pitchFamily="34" charset="0"/>
              </a:rPr>
              <a:t>(vor Beginn der </a:t>
            </a:r>
            <a:r>
              <a:rPr lang="de-DE" altLang="de-DE" sz="2400" dirty="0" err="1">
                <a:cs typeface="Arial" panose="020B0604020202020204" pitchFamily="34" charset="0"/>
              </a:rPr>
              <a:t>mündl</a:t>
            </a:r>
            <a:r>
              <a:rPr lang="de-DE" altLang="de-DE" sz="2400" dirty="0">
                <a:cs typeface="Arial" panose="020B0604020202020204" pitchFamily="34" charset="0"/>
              </a:rPr>
              <a:t>. Prüfungen) oder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>
                <a:cs typeface="Arial" panose="020B0604020202020204" pitchFamily="34" charset="0"/>
              </a:rPr>
              <a:t>Wiederholung der Klausur im nächsten Termin)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altLang="de-DE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>
                <a:cs typeface="Arial" panose="020B0604020202020204" pitchFamily="34" charset="0"/>
              </a:rPr>
              <a:t>Jahresnote wird eingerechnet!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412114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anke">
  <a:themeElements>
    <a:clrScheme name="Anank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nank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nank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782</Words>
  <Application>Microsoft Office PowerPoint</Application>
  <PresentationFormat>Bildschirmpräsentation (4:3)</PresentationFormat>
  <Paragraphs>183</Paragraphs>
  <Slides>18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7" baseType="lpstr">
      <vt:lpstr>Arial</vt:lpstr>
      <vt:lpstr>Book Antiqua</vt:lpstr>
      <vt:lpstr>Calibri</vt:lpstr>
      <vt:lpstr>Lucida Sans</vt:lpstr>
      <vt:lpstr>Symbol</vt:lpstr>
      <vt:lpstr>Wingdings</vt:lpstr>
      <vt:lpstr>Wingdings 2</vt:lpstr>
      <vt:lpstr>Wingdings 3</vt:lpstr>
      <vt:lpstr>Ananke</vt:lpstr>
      <vt:lpstr> </vt:lpstr>
      <vt:lpstr>Reifeprüfung</vt:lpstr>
      <vt:lpstr>Reifeprüfung</vt:lpstr>
      <vt:lpstr>Reifeprüfung</vt:lpstr>
      <vt:lpstr>Reifeprüfung</vt:lpstr>
      <vt:lpstr>Reifeprüfung</vt:lpstr>
      <vt:lpstr>Mögliche Formate der abschließenden Arbeit</vt:lpstr>
      <vt:lpstr>Umsetzung der abschließenden Arbeit</vt:lpstr>
      <vt:lpstr>Reifeprüfung</vt:lpstr>
      <vt:lpstr>Reifeprüfung</vt:lpstr>
      <vt:lpstr>Reifeprüfung</vt:lpstr>
      <vt:lpstr>Reifeprüfung</vt:lpstr>
      <vt:lpstr>Reifeprüfung</vt:lpstr>
      <vt:lpstr>TERMINE 7. Klasse</vt:lpstr>
      <vt:lpstr>TERMINE 8. Klasse</vt:lpstr>
      <vt:lpstr>TERMINE 8. Klasse</vt:lpstr>
      <vt:lpstr>Reifeprüfung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Informationsabend 16.9.2013</dc:title>
  <dc:creator>Thomas BALLIK</dc:creator>
  <cp:lastModifiedBy>Anwender</cp:lastModifiedBy>
  <cp:revision>120</cp:revision>
  <cp:lastPrinted>2022-11-17T10:01:00Z</cp:lastPrinted>
  <dcterms:created xsi:type="dcterms:W3CDTF">2013-08-26T15:22:14Z</dcterms:created>
  <dcterms:modified xsi:type="dcterms:W3CDTF">2024-11-11T15:18:36Z</dcterms:modified>
</cp:coreProperties>
</file>